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67" r:id="rId5"/>
    <p:sldId id="278" r:id="rId6"/>
    <p:sldId id="268" r:id="rId7"/>
    <p:sldId id="263" r:id="rId8"/>
    <p:sldId id="270" r:id="rId9"/>
    <p:sldId id="282" r:id="rId10"/>
    <p:sldId id="274" r:id="rId11"/>
    <p:sldId id="275" r:id="rId12"/>
    <p:sldId id="276" r:id="rId13"/>
    <p:sldId id="271" r:id="rId14"/>
    <p:sldId id="279" r:id="rId15"/>
    <p:sldId id="260" r:id="rId16"/>
    <p:sldId id="261" r:id="rId17"/>
    <p:sldId id="281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206B"/>
    <a:srgbClr val="007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6"/>
    <p:restoredTop sz="94660"/>
  </p:normalViewPr>
  <p:slideViewPr>
    <p:cSldViewPr>
      <p:cViewPr>
        <p:scale>
          <a:sx n="76" d="100"/>
          <a:sy n="76" d="100"/>
        </p:scale>
        <p:origin x="-22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EB97D-A34A-1A41-9727-5CAD6A163E7D}" type="datetimeFigureOut">
              <a:rPr lang="x-none" smtClean="0"/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9249D-61D1-1B4A-8407-90CD8F011C00}" type="slidenum">
              <a:rPr lang="x-none" smtClean="0"/>
            </a:fld>
            <a:endParaRPr 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9525000" y="6188652"/>
            <a:ext cx="1358047" cy="365125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rPr lang="en-US" dirty="0"/>
              <a:t>Dec 2, 2021</a:t>
            </a:r>
            <a:endParaRPr lang="en-US" dirty="0"/>
          </a:p>
        </p:txBody>
      </p:sp>
      <p:sp>
        <p:nvSpPr>
          <p:cNvPr id="8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6248400" y="6188652"/>
            <a:ext cx="3110647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0075BC"/>
                </a:solidFill>
              </a:defRPr>
            </a:lvl1pPr>
          </a:lstStyle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049000" y="6188652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51CAB6C-6694-2B40-AD94-5EDD7B3D999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6"/>
          <p:cNvSpPr>
            <a:spLocks noGrp="1"/>
          </p:cNvSpPr>
          <p:nvPr>
            <p:ph type="dt" sz="half" idx="2"/>
          </p:nvPr>
        </p:nvSpPr>
        <p:spPr>
          <a:xfrm>
            <a:off x="9525000" y="6188652"/>
            <a:ext cx="1358047" cy="365125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rPr lang="en-US" dirty="0"/>
              <a:t>Dec 2, 2021</a:t>
            </a:r>
            <a:endParaRPr lang="en-US" dirty="0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6248400" y="6188652"/>
            <a:ext cx="3110647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0075BC"/>
                </a:solidFill>
              </a:defRPr>
            </a:lvl1pPr>
          </a:lstStyle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049000" y="6188652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51CAB6C-6694-2B40-AD94-5EDD7B3D999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6"/>
          <p:cNvSpPr>
            <a:spLocks noGrp="1"/>
          </p:cNvSpPr>
          <p:nvPr>
            <p:ph type="dt" sz="half" idx="2"/>
          </p:nvPr>
        </p:nvSpPr>
        <p:spPr>
          <a:xfrm>
            <a:off x="9525000" y="6188652"/>
            <a:ext cx="1358047" cy="365125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rPr lang="en-US" dirty="0"/>
              <a:t>Dec 2, 2021</a:t>
            </a:r>
            <a:endParaRPr lang="en-US" dirty="0"/>
          </a:p>
        </p:txBody>
      </p:sp>
      <p:sp>
        <p:nvSpPr>
          <p:cNvPr id="13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6248400" y="6188652"/>
            <a:ext cx="3110647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0075BC"/>
                </a:solidFill>
              </a:defRPr>
            </a:lvl1pPr>
          </a:lstStyle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049000" y="6188652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51CAB6C-6694-2B40-AD94-5EDD7B3D999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9525000" y="6188652"/>
            <a:ext cx="1358047" cy="365125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rPr lang="en-US" dirty="0"/>
              <a:t>Dec 2, 2021</a:t>
            </a:r>
            <a:endParaRPr lang="en-US" dirty="0"/>
          </a:p>
        </p:txBody>
      </p:sp>
      <p:sp>
        <p:nvSpPr>
          <p:cNvPr id="8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6248400" y="6188652"/>
            <a:ext cx="3110647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0075BC"/>
                </a:solidFill>
              </a:defRPr>
            </a:lvl1pPr>
          </a:lstStyle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049000" y="6188652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51CAB6C-6694-2B40-AD94-5EDD7B3D9990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/>
          <a:stretch>
            <a:fillRect/>
          </a:stretch>
        </p:blipFill>
        <p:spPr>
          <a:xfrm rot="5400000">
            <a:off x="-3086101" y="2953880"/>
            <a:ext cx="6934201" cy="9502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t="37778" r="8750" b="38889"/>
          <a:stretch>
            <a:fillRect/>
          </a:stretch>
        </p:blipFill>
        <p:spPr>
          <a:xfrm>
            <a:off x="1143000" y="6020956"/>
            <a:ext cx="4369904" cy="70051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1143000" y="6020956"/>
            <a:ext cx="10363200" cy="0"/>
          </a:xfrm>
          <a:prstGeom prst="line">
            <a:avLst/>
          </a:prstGeom>
          <a:ln w="22225">
            <a:solidFill>
              <a:srgbClr val="007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1.jpe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microsoft.com/office/2007/relationships/hdphoto" Target="../media/image17.wdp"/><Relationship Id="rId6" Type="http://schemas.openxmlformats.org/officeDocument/2006/relationships/image" Target="../media/image16.png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88324" y="2646910"/>
            <a:ext cx="4419600" cy="7259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Mobile application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95400" y="3962400"/>
            <a:ext cx="4038600" cy="1524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By: Betelhem B.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December 2, 2021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0" t="12222"/>
          <a:stretch>
            <a:fillRect/>
          </a:stretch>
        </p:blipFill>
        <p:spPr>
          <a:xfrm>
            <a:off x="6096000" y="0"/>
            <a:ext cx="5410200" cy="6019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3" t="13861" r="11398" b="15935"/>
          <a:stretch>
            <a:fillRect/>
          </a:stretch>
        </p:blipFill>
        <p:spPr>
          <a:xfrm>
            <a:off x="1188324" y="381000"/>
            <a:ext cx="2743200" cy="22256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896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sp>
        <p:nvSpPr>
          <p:cNvPr id="10" name="Title 1"/>
          <p:cNvSpPr txBox="1"/>
          <p:nvPr/>
        </p:nvSpPr>
        <p:spPr>
          <a:xfrm>
            <a:off x="1219200" y="457200"/>
            <a:ext cx="3565525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ubtitle 2"/>
          <p:cNvSpPr txBox="1"/>
          <p:nvPr/>
        </p:nvSpPr>
        <p:spPr>
          <a:xfrm>
            <a:off x="1219200" y="1647514"/>
            <a:ext cx="7407275" cy="35629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Additional </a:t>
            </a:r>
            <a:endParaRPr lang="en-US" sz="24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 algn="just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Frequently asked questions with expert responses 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 algn="just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Help center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 algn="just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Library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 algn="just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Jobs and opportunity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 algn="just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 algn="just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Settings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934200" y="2057400"/>
            <a:ext cx="4572000" cy="3962400"/>
            <a:chOff x="6934200" y="2057400"/>
            <a:chExt cx="4572000" cy="39624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0" y="2286000"/>
              <a:ext cx="990600" cy="2057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0" t="7767" r="14862"/>
            <a:stretch>
              <a:fillRect/>
            </a:stretch>
          </p:blipFill>
          <p:spPr>
            <a:xfrm>
              <a:off x="6934200" y="2057400"/>
              <a:ext cx="4572000" cy="3962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40971" y="2633482"/>
            <a:ext cx="3048000" cy="159103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Youth group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Program Experts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Language Experts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sp>
        <p:nvSpPr>
          <p:cNvPr id="9" name="Title 1"/>
          <p:cNvSpPr txBox="1"/>
          <p:nvPr/>
        </p:nvSpPr>
        <p:spPr>
          <a:xfrm>
            <a:off x="1219200" y="457200"/>
            <a:ext cx="3565525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0" t="12222"/>
          <a:stretch>
            <a:fillRect/>
          </a:stretch>
        </p:blipFill>
        <p:spPr>
          <a:xfrm>
            <a:off x="6096000" y="0"/>
            <a:ext cx="5410200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19200" y="1485900"/>
            <a:ext cx="10287000" cy="38862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“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I want to suggest that if possible to create two version, one online and other offline and I really like the app its very user friendly and informative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.” said Hana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“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I liked that it has websites where free e-books can easily be downloaded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.”  said Bethel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“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It will be better of you add question and answer part for transmission and prevention method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.” said Yeab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“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It will be more likely to let user of the app have access to login and ask questions to the group/ channel for specific users like peer discussions digitally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said Joy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1219200" y="457200"/>
            <a:ext cx="4876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YOUTH FEEDBACK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5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19200" y="2000696"/>
            <a:ext cx="6172200" cy="3485703"/>
          </a:xfrm>
          <a:prstGeom prst="rect">
            <a:avLst/>
          </a:prstGeom>
        </p:spPr>
        <p:txBody>
          <a:bodyPr/>
          <a:lstStyle/>
          <a:p>
            <a:pPr marL="484505" indent="-4572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FAQ need revision due to misplacement of topics and messages, also need revision.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Adolescent nutrition missed and it is better to add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Add emergency contraception on FAQ section that discourage regular use and side effect of long term use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 algn="just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Myth on Khat missed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sp>
        <p:nvSpPr>
          <p:cNvPr id="10" name="Title 1"/>
          <p:cNvSpPr txBox="1"/>
          <p:nvPr/>
        </p:nvSpPr>
        <p:spPr>
          <a:xfrm>
            <a:off x="1219200" y="457200"/>
            <a:ext cx="4876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 FEEDBACK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53" y="-275705"/>
            <a:ext cx="476614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5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22829" y="1462347"/>
            <a:ext cx="5385188" cy="393330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final version of yenetab is released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 of August 2021.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is available in six languages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550" indent="0">
              <a:lnSpc>
                <a:spcPct val="100000"/>
              </a:lnSpc>
              <a:buClr>
                <a:srgbClr val="B4206B"/>
              </a:buClr>
              <a:buSzPct val="60000"/>
              <a:buNone/>
            </a:pPr>
            <a:r>
              <a:rPr lang="en-US" sz="2400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English, Amharic, Oromiffa, Tigrigna, Somaligna, and Afarigna</a:t>
            </a:r>
            <a:endParaRPr lang="en-US" sz="2400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average of 35 to 55 users open the app on daily basis.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Dissemination and advocacy works are on progress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5450" indent="-3429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sp>
        <p:nvSpPr>
          <p:cNvPr id="9" name="Title 1"/>
          <p:cNvSpPr txBox="1"/>
          <p:nvPr/>
        </p:nvSpPr>
        <p:spPr>
          <a:xfrm>
            <a:off x="1219200" y="457200"/>
            <a:ext cx="4876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STATUS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615645"/>
            <a:ext cx="3705398" cy="2635352"/>
          </a:xfrm>
          <a:prstGeom prst="rect">
            <a:avLst/>
          </a:prstGeom>
          <a:ln w="76200">
            <a:solidFill>
              <a:srgbClr val="B4206B"/>
            </a:solidFill>
          </a:ln>
        </p:spPr>
      </p:pic>
      <p:pic>
        <p:nvPicPr>
          <p:cNvPr id="2" name="Yenetab Video Adv sm.mp4" descr="Yenetab Video Adv sm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45245" y="3556406"/>
            <a:ext cx="3007308" cy="1691611"/>
          </a:xfrm>
          <a:prstGeom prst="rect">
            <a:avLst/>
          </a:prstGeom>
          <a:ln w="57150">
            <a:solidFill>
              <a:srgbClr val="B4206B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5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36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8700">
                <p:cTn id="6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19200" y="2171700"/>
            <a:ext cx="8534400" cy="2514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825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on update to make inclusive </a:t>
            </a:r>
            <a:br>
              <a:rPr lang="en-US" sz="24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person with visually impairment.</a:t>
            </a:r>
            <a:endParaRPr lang="en-US" sz="24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Instruction prepared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Beta version launch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Feedback collected from users and incorporated.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550" indent="0">
              <a:lnSpc>
                <a:spcPct val="100000"/>
              </a:lnSpc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550" indent="0">
              <a:lnSpc>
                <a:spcPct val="100000"/>
              </a:lnSpc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sp>
        <p:nvSpPr>
          <p:cNvPr id="9" name="Title 1"/>
          <p:cNvSpPr txBox="1"/>
          <p:nvPr/>
        </p:nvSpPr>
        <p:spPr>
          <a:xfrm>
            <a:off x="1219200" y="457200"/>
            <a:ext cx="4876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 tmFilter="0,0; .5, 1; 1, 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19200" y="1962150"/>
            <a:ext cx="4572000" cy="2933700"/>
          </a:xfrm>
          <a:prstGeom prst="rect">
            <a:avLst/>
          </a:prstGeom>
        </p:spPr>
        <p:txBody>
          <a:bodyPr/>
          <a:lstStyle/>
          <a:p>
            <a:pPr marL="484505" indent="-457200"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Youths participated in process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Maternal, Child and Adolescent Health Experts and leaders of MOH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Language experts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App developers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UNFPA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1219200" y="457200"/>
            <a:ext cx="4876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ACKNOWLEDGEMENT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6" b="13333"/>
          <a:stretch>
            <a:fillRect/>
          </a:stretch>
        </p:blipFill>
        <p:spPr>
          <a:xfrm>
            <a:off x="5971487" y="2171700"/>
            <a:ext cx="5534713" cy="2514600"/>
          </a:xfrm>
          <a:prstGeom prst="rect">
            <a:avLst/>
          </a:prstGeom>
          <a:ln w="38100">
            <a:solidFill>
              <a:srgbClr val="B4206B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5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985" y="990600"/>
            <a:ext cx="6152029" cy="4269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9200" y="457200"/>
            <a:ext cx="7162800" cy="1066800"/>
          </a:xfrm>
          <a:prstGeom prst="rect">
            <a:avLst/>
          </a:prstGeom>
        </p:spPr>
        <p:txBody>
          <a:bodyPr/>
          <a:lstStyle/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 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50216" y="1485900"/>
            <a:ext cx="5257800" cy="38862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Process of app development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will be next?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53" y="-275705"/>
            <a:ext cx="476614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1" t="12223" r="22702" b="11111"/>
          <a:stretch>
            <a:fillRect/>
          </a:stretch>
        </p:blipFill>
        <p:spPr>
          <a:xfrm>
            <a:off x="7848600" y="762000"/>
            <a:ext cx="3657600" cy="525780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sp>
        <p:nvSpPr>
          <p:cNvPr id="9" name="Content Placeholder 2"/>
          <p:cNvSpPr txBox="1"/>
          <p:nvPr/>
        </p:nvSpPr>
        <p:spPr>
          <a:xfrm>
            <a:off x="1180704" y="1531577"/>
            <a:ext cx="6667896" cy="37186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Technologies are changing the way in which communication and development are occurring in the world.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Especially adolescents and youth have more attachment to mobile devices to get any kind of information due to rapid changes in the brain/body to explore new learning's.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 part of BCC strategy; using technology to reach young people is being used around the globe.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/>
          <p:cNvSpPr txBox="1"/>
          <p:nvPr/>
        </p:nvSpPr>
        <p:spPr>
          <a:xfrm>
            <a:off x="1219200" y="457200"/>
            <a:ext cx="7162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accel="10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accel="10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143000" y="1638300"/>
            <a:ext cx="7010400" cy="35814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5450" indent="-3429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Sexual and reproductive health information is preferred to be channeled for them confidentially due to social and structural barriers exist here and there.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5450" indent="-3429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Developing a mobile application to disseminate health and other related information planned to reach them. 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25450" indent="-3429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Intended to improve their knowledge of health and life skills in an engaging manner.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550">
              <a:lnSpc>
                <a:spcPct val="200000"/>
              </a:lnSpc>
              <a:buClr>
                <a:srgbClr val="3891A7"/>
              </a:buClr>
            </a:pPr>
            <a:endParaRPr lang="en-US" sz="2000" dirty="0">
              <a:solidFill>
                <a:prstClr val="black"/>
              </a:solidFill>
              <a:latin typeface="Constantia" panose="02030602050306030303" pitchFamily="18" charset="0"/>
            </a:endParaRP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10353" y="762000"/>
            <a:ext cx="2149533" cy="4776740"/>
          </a:xfrm>
          <a:prstGeom prst="rect">
            <a:avLst/>
          </a:prstGeom>
          <a:ln w="57150">
            <a:solidFill>
              <a:srgbClr val="B4206B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3369" y="2419800"/>
            <a:ext cx="4745784" cy="2018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ea typeface="Calibri" panose="020F0502020204030204"/>
                <a:cs typeface="Calibri" panose="020F0502020204030204" pitchFamily="34" charset="0"/>
              </a:rPr>
              <a:t>Increase access to comprehensive and reliable information on AYH and basic skill for adolescent and youth through their mobile phone to make informed decision.</a:t>
            </a:r>
            <a:endParaRPr lang="en-US" sz="2400" dirty="0">
              <a:latin typeface="Calibri" panose="020F0502020204030204" pitchFamily="34" charset="0"/>
              <a:ea typeface="Calibri" panose="020F0502020204030204"/>
              <a:cs typeface="Calibri" panose="020F0502020204030204" pitchFamily="34" charset="0"/>
            </a:endParaRPr>
          </a:p>
          <a:p>
            <a:pPr marL="539750" indent="-457200" algn="just">
              <a:lnSpc>
                <a:spcPct val="15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sp>
        <p:nvSpPr>
          <p:cNvPr id="9" name="Title 1"/>
          <p:cNvSpPr txBox="1"/>
          <p:nvPr/>
        </p:nvSpPr>
        <p:spPr>
          <a:xfrm>
            <a:off x="1219200" y="457200"/>
            <a:ext cx="7162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09600"/>
            <a:ext cx="8115300" cy="541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16265" r="12783" b="15432"/>
          <a:stretch>
            <a:fillRect/>
          </a:stretch>
        </p:blipFill>
        <p:spPr>
          <a:xfrm>
            <a:off x="8207306" y="1999396"/>
            <a:ext cx="1062516" cy="840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38250" y="1295400"/>
            <a:ext cx="6838950" cy="42672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rgbClr val="C00000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Following the evidences on use of current mobile technology and preference to get information; terms of reference prepared.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C00000"/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guide the development of application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buClr>
                <a:srgbClr val="C00000"/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 roles and responsibilities  of  all stakeholders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Small TWG formed to facilitate the app development who had experience in digital health system and volunteer to engage in the process from larger working group.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sp>
        <p:nvSpPr>
          <p:cNvPr id="9" name="Title 1"/>
          <p:cNvSpPr txBox="1"/>
          <p:nvPr/>
        </p:nvSpPr>
        <p:spPr>
          <a:xfrm>
            <a:off x="1219200" y="457200"/>
            <a:ext cx="71628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DEVELOPMENT PROCESS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10353" y="762000"/>
            <a:ext cx="2149533" cy="4776740"/>
          </a:xfrm>
          <a:prstGeom prst="rect">
            <a:avLst/>
          </a:prstGeom>
          <a:ln w="57150">
            <a:solidFill>
              <a:srgbClr val="B4206B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988442" y="2496981"/>
            <a:ext cx="2438400" cy="405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consultation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4294967295"/>
          </p:nvPr>
        </p:nvSpPr>
        <p:spPr>
          <a:xfrm>
            <a:off x="1140342" y="256164"/>
            <a:ext cx="4498458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31242" y="1658780"/>
            <a:ext cx="34290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Brainstorming sessions</a:t>
            </a:r>
            <a:endParaRPr lang="en-US" dirty="0"/>
          </a:p>
        </p:txBody>
      </p:sp>
      <p:sp>
        <p:nvSpPr>
          <p:cNvPr id="8" name="Curved Right Arrow 7"/>
          <p:cNvSpPr/>
          <p:nvPr/>
        </p:nvSpPr>
        <p:spPr>
          <a:xfrm>
            <a:off x="5046921" y="2918738"/>
            <a:ext cx="457200" cy="457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6954136" y="2883296"/>
            <a:ext cx="472706" cy="49264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99244" y="3361760"/>
            <a:ext cx="2476500" cy="5032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 drafting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319727" y="3342264"/>
            <a:ext cx="2552700" cy="5032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drafting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236189" y="4364767"/>
            <a:ext cx="455250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 of draft app with youth and expert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581400" y="5257800"/>
            <a:ext cx="5476654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the final version of  mobile application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6200023" y="1392080"/>
            <a:ext cx="171760" cy="266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flipH="1">
            <a:off x="6175744" y="2192180"/>
            <a:ext cx="196039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042144" y="1003106"/>
            <a:ext cx="4267200" cy="522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Establish small working  group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6004737" y="3841995"/>
            <a:ext cx="558210" cy="5227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flipH="1">
            <a:off x="6200023" y="4974368"/>
            <a:ext cx="312417" cy="342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build="p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996680" y="2583529"/>
            <a:ext cx="7222672" cy="1690941"/>
            <a:chOff x="4283528" y="2633482"/>
            <a:chExt cx="7644679" cy="178973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32"/>
            <a:stretch>
              <a:fillRect/>
            </a:stretch>
          </p:blipFill>
          <p:spPr bwMode="auto">
            <a:xfrm>
              <a:off x="4283528" y="2633482"/>
              <a:ext cx="2501671" cy="1789737"/>
            </a:xfrm>
            <a:prstGeom prst="rect">
              <a:avLst/>
            </a:prstGeom>
            <a:noFill/>
            <a:ln w="57150" cmpd="thickThin">
              <a:solidFill>
                <a:srgbClr val="B4206B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1"/>
            <a:stretch>
              <a:fillRect/>
            </a:stretch>
          </p:blipFill>
          <p:spPr bwMode="auto">
            <a:xfrm rot="5400000">
              <a:off x="6855862" y="2584651"/>
              <a:ext cx="1789734" cy="1887406"/>
            </a:xfrm>
            <a:prstGeom prst="rect">
              <a:avLst/>
            </a:prstGeom>
            <a:noFill/>
            <a:ln w="57150" cmpd="thickThin">
              <a:solidFill>
                <a:srgbClr val="B4206B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88"/>
            <a:stretch>
              <a:fillRect/>
            </a:stretch>
          </p:blipFill>
          <p:spPr bwMode="auto">
            <a:xfrm>
              <a:off x="8729706" y="2633482"/>
              <a:ext cx="3198501" cy="1789737"/>
            </a:xfrm>
            <a:prstGeom prst="rect">
              <a:avLst/>
            </a:prstGeom>
            <a:noFill/>
            <a:ln w="57150" cmpd="thickThin">
              <a:solidFill>
                <a:srgbClr val="B4206B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19200" y="1524000"/>
            <a:ext cx="7543800" cy="3810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Yenetab is composed of six main topics on its home page: </a:t>
            </a:r>
            <a:endParaRPr lang="en-US" sz="24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lnSpc>
                <a:spcPct val="15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Understanding your body,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Relationships,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Sexual and Reproductive Health,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Substance use,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Nutrition and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4505" indent="-457200">
              <a:lnSpc>
                <a:spcPct val="100000"/>
              </a:lnSpc>
              <a:buClr>
                <a:srgbClr val="B4206B"/>
              </a:buClr>
              <a:buSzPct val="60000"/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Skills.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08016" y="6217170"/>
            <a:ext cx="4114800" cy="365125"/>
          </a:xfrm>
        </p:spPr>
        <p:txBody>
          <a:bodyPr/>
          <a:lstStyle/>
          <a:p>
            <a:r>
              <a:rPr lang="en-US" dirty="0" err="1"/>
              <a:t>Yenetab</a:t>
            </a:r>
            <a:r>
              <a:rPr lang="en-US" dirty="0"/>
              <a:t> Mobile Application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87000" y="6217170"/>
            <a:ext cx="1219200" cy="365125"/>
          </a:xfrm>
        </p:spPr>
        <p:txBody>
          <a:bodyPr/>
          <a:lstStyle/>
          <a:p>
            <a:pPr algn="r"/>
            <a:fld id="{87B03970-8101-4445-8651-2E4AD3DE8CE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6265" r="29426" b="38066"/>
          <a:stretch>
            <a:fillRect/>
          </a:stretch>
        </p:blipFill>
        <p:spPr>
          <a:xfrm>
            <a:off x="7543800" y="6256164"/>
            <a:ext cx="343296" cy="326131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1219200" y="457200"/>
            <a:ext cx="3565525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B420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endParaRPr lang="en-US" sz="4000" b="1" dirty="0">
              <a:solidFill>
                <a:srgbClr val="B4206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10353" y="762000"/>
            <a:ext cx="2149533" cy="4776740"/>
          </a:xfrm>
          <a:prstGeom prst="rect">
            <a:avLst/>
          </a:prstGeom>
          <a:ln w="57150">
            <a:solidFill>
              <a:srgbClr val="B4206B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3850</Words>
  <Application>WPS Presentation</Application>
  <PresentationFormat>Custom</PresentationFormat>
  <Paragraphs>199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Constantia</vt:lpstr>
      <vt:lpstr>Calibri</vt:lpstr>
      <vt:lpstr>Microsoft YaHei</vt:lpstr>
      <vt:lpstr>Arial Unicode MS</vt:lpstr>
      <vt:lpstr>Office Theme</vt:lpstr>
      <vt:lpstr>Mobile application</vt:lpstr>
      <vt:lpstr>OUTLINE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for Adolescent and youth</dc:title>
  <dc:creator>Windows User</dc:creator>
  <cp:lastModifiedBy>User</cp:lastModifiedBy>
  <cp:revision>95</cp:revision>
  <dcterms:created xsi:type="dcterms:W3CDTF">2021-04-22T08:04:00Z</dcterms:created>
  <dcterms:modified xsi:type="dcterms:W3CDTF">2022-10-11T09:31:51Z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ED18E96C79E842598AEE6679A3A967A6</vt:lpwstr>
  </property>
  <property fmtid="{D5CDD505-2E9C-101B-9397-08002B2CF9AE}" pid="3" name="KSOProductBuildVer">
    <vt:lpwstr>1033-11.2.0.11341</vt:lpwstr>
  </property>
</Properties>
</file>